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6" r:id="rId2"/>
    <p:sldId id="256" r:id="rId3"/>
    <p:sldId id="257" r:id="rId4"/>
    <p:sldId id="258" r:id="rId5"/>
    <p:sldId id="259" r:id="rId6"/>
    <p:sldId id="262" r:id="rId7"/>
    <p:sldId id="263" r:id="rId8"/>
    <p:sldId id="264" r:id="rId9"/>
    <p:sldId id="265"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3" d="100"/>
          <a:sy n="73" d="100"/>
        </p:scale>
        <p:origin x="612"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E5B5897-9C02-4202-8197-AD445BC5C241}" type="datetimeFigureOut">
              <a:rPr lang="en-US" smtClean="0"/>
              <a:t>9/8/2023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453426-3591-49AF-AC57-C42D0C5B2478}" type="slidenum">
              <a:rPr lang="en-US" smtClean="0"/>
              <a:t>‹#›</a:t>
            </a:fld>
            <a:endParaRPr lang="en-US"/>
          </a:p>
        </p:txBody>
      </p:sp>
    </p:spTree>
    <p:extLst>
      <p:ext uri="{BB962C8B-B14F-4D97-AF65-F5344CB8AC3E}">
        <p14:creationId xmlns:p14="http://schemas.microsoft.com/office/powerpoint/2010/main" val="38246618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E5B5897-9C02-4202-8197-AD445BC5C241}" type="datetimeFigureOut">
              <a:rPr lang="en-US" smtClean="0"/>
              <a:t>9/8/2023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453426-3591-49AF-AC57-C42D0C5B2478}" type="slidenum">
              <a:rPr lang="en-US" smtClean="0"/>
              <a:t>‹#›</a:t>
            </a:fld>
            <a:endParaRPr lang="en-US"/>
          </a:p>
        </p:txBody>
      </p:sp>
    </p:spTree>
    <p:extLst>
      <p:ext uri="{BB962C8B-B14F-4D97-AF65-F5344CB8AC3E}">
        <p14:creationId xmlns:p14="http://schemas.microsoft.com/office/powerpoint/2010/main" val="834679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E5B5897-9C02-4202-8197-AD445BC5C241}" type="datetimeFigureOut">
              <a:rPr lang="en-US" smtClean="0"/>
              <a:t>9/8/2023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453426-3591-49AF-AC57-C42D0C5B2478}" type="slidenum">
              <a:rPr lang="en-US" smtClean="0"/>
              <a:t>‹#›</a:t>
            </a:fld>
            <a:endParaRPr lang="en-US"/>
          </a:p>
        </p:txBody>
      </p:sp>
    </p:spTree>
    <p:extLst>
      <p:ext uri="{BB962C8B-B14F-4D97-AF65-F5344CB8AC3E}">
        <p14:creationId xmlns:p14="http://schemas.microsoft.com/office/powerpoint/2010/main" val="29918883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E5B5897-9C02-4202-8197-AD445BC5C241}" type="datetimeFigureOut">
              <a:rPr lang="en-US" smtClean="0"/>
              <a:t>9/8/2023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453426-3591-49AF-AC57-C42D0C5B2478}" type="slidenum">
              <a:rPr lang="en-US" smtClean="0"/>
              <a:t>‹#›</a:t>
            </a:fld>
            <a:endParaRPr lang="en-US"/>
          </a:p>
        </p:txBody>
      </p:sp>
    </p:spTree>
    <p:extLst>
      <p:ext uri="{BB962C8B-B14F-4D97-AF65-F5344CB8AC3E}">
        <p14:creationId xmlns:p14="http://schemas.microsoft.com/office/powerpoint/2010/main" val="15077351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2E5B5897-9C02-4202-8197-AD445BC5C241}" type="datetimeFigureOut">
              <a:rPr lang="en-US" smtClean="0"/>
              <a:t>9/8/2023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453426-3591-49AF-AC57-C42D0C5B2478}" type="slidenum">
              <a:rPr lang="en-US" smtClean="0"/>
              <a:t>‹#›</a:t>
            </a:fld>
            <a:endParaRPr lang="en-US"/>
          </a:p>
        </p:txBody>
      </p:sp>
    </p:spTree>
    <p:extLst>
      <p:ext uri="{BB962C8B-B14F-4D97-AF65-F5344CB8AC3E}">
        <p14:creationId xmlns:p14="http://schemas.microsoft.com/office/powerpoint/2010/main" val="27519140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E5B5897-9C02-4202-8197-AD445BC5C241}" type="datetimeFigureOut">
              <a:rPr lang="en-US" smtClean="0"/>
              <a:t>9/8/2023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A453426-3591-49AF-AC57-C42D0C5B2478}" type="slidenum">
              <a:rPr lang="en-US" smtClean="0"/>
              <a:t>‹#›</a:t>
            </a:fld>
            <a:endParaRPr lang="en-US"/>
          </a:p>
        </p:txBody>
      </p:sp>
    </p:spTree>
    <p:extLst>
      <p:ext uri="{BB962C8B-B14F-4D97-AF65-F5344CB8AC3E}">
        <p14:creationId xmlns:p14="http://schemas.microsoft.com/office/powerpoint/2010/main" val="36649644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E5B5897-9C02-4202-8197-AD445BC5C241}" type="datetimeFigureOut">
              <a:rPr lang="en-US" smtClean="0"/>
              <a:t>9/8/2023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A453426-3591-49AF-AC57-C42D0C5B2478}" type="slidenum">
              <a:rPr lang="en-US" smtClean="0"/>
              <a:t>‹#›</a:t>
            </a:fld>
            <a:endParaRPr lang="en-US"/>
          </a:p>
        </p:txBody>
      </p:sp>
    </p:spTree>
    <p:extLst>
      <p:ext uri="{BB962C8B-B14F-4D97-AF65-F5344CB8AC3E}">
        <p14:creationId xmlns:p14="http://schemas.microsoft.com/office/powerpoint/2010/main" val="5271283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E5B5897-9C02-4202-8197-AD445BC5C241}" type="datetimeFigureOut">
              <a:rPr lang="en-US" smtClean="0"/>
              <a:t>9/8/2023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A453426-3591-49AF-AC57-C42D0C5B2478}" type="slidenum">
              <a:rPr lang="en-US" smtClean="0"/>
              <a:t>‹#›</a:t>
            </a:fld>
            <a:endParaRPr lang="en-US"/>
          </a:p>
        </p:txBody>
      </p:sp>
    </p:spTree>
    <p:extLst>
      <p:ext uri="{BB962C8B-B14F-4D97-AF65-F5344CB8AC3E}">
        <p14:creationId xmlns:p14="http://schemas.microsoft.com/office/powerpoint/2010/main" val="17445616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E5B5897-9C02-4202-8197-AD445BC5C241}" type="datetimeFigureOut">
              <a:rPr lang="en-US" smtClean="0"/>
              <a:t>9/8/2023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A453426-3591-49AF-AC57-C42D0C5B2478}" type="slidenum">
              <a:rPr lang="en-US" smtClean="0"/>
              <a:t>‹#›</a:t>
            </a:fld>
            <a:endParaRPr lang="en-US"/>
          </a:p>
        </p:txBody>
      </p:sp>
    </p:spTree>
    <p:extLst>
      <p:ext uri="{BB962C8B-B14F-4D97-AF65-F5344CB8AC3E}">
        <p14:creationId xmlns:p14="http://schemas.microsoft.com/office/powerpoint/2010/main" val="2522118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2E5B5897-9C02-4202-8197-AD445BC5C241}" type="datetimeFigureOut">
              <a:rPr lang="en-US" smtClean="0"/>
              <a:t>9/8/2023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A453426-3591-49AF-AC57-C42D0C5B2478}" type="slidenum">
              <a:rPr lang="en-US" smtClean="0"/>
              <a:t>‹#›</a:t>
            </a:fld>
            <a:endParaRPr lang="en-US"/>
          </a:p>
        </p:txBody>
      </p:sp>
    </p:spTree>
    <p:extLst>
      <p:ext uri="{BB962C8B-B14F-4D97-AF65-F5344CB8AC3E}">
        <p14:creationId xmlns:p14="http://schemas.microsoft.com/office/powerpoint/2010/main" val="22622219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2E5B5897-9C02-4202-8197-AD445BC5C241}" type="datetimeFigureOut">
              <a:rPr lang="en-US" smtClean="0"/>
              <a:t>9/8/2023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A453426-3591-49AF-AC57-C42D0C5B2478}" type="slidenum">
              <a:rPr lang="en-US" smtClean="0"/>
              <a:t>‹#›</a:t>
            </a:fld>
            <a:endParaRPr lang="en-US"/>
          </a:p>
        </p:txBody>
      </p:sp>
    </p:spTree>
    <p:extLst>
      <p:ext uri="{BB962C8B-B14F-4D97-AF65-F5344CB8AC3E}">
        <p14:creationId xmlns:p14="http://schemas.microsoft.com/office/powerpoint/2010/main" val="42141764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E5B5897-9C02-4202-8197-AD445BC5C241}" type="datetimeFigureOut">
              <a:rPr lang="en-US" smtClean="0"/>
              <a:t>9/8/2023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A453426-3591-49AF-AC57-C42D0C5B2478}" type="slidenum">
              <a:rPr lang="en-US" smtClean="0"/>
              <a:t>‹#›</a:t>
            </a:fld>
            <a:endParaRPr lang="en-US"/>
          </a:p>
        </p:txBody>
      </p:sp>
    </p:spTree>
    <p:extLst>
      <p:ext uri="{BB962C8B-B14F-4D97-AF65-F5344CB8AC3E}">
        <p14:creationId xmlns:p14="http://schemas.microsoft.com/office/powerpoint/2010/main" val="22891033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3692" y="0"/>
            <a:ext cx="12192000" cy="2337730"/>
          </a:xfrm>
        </p:spPr>
        <p:txBody>
          <a:bodyPr>
            <a:normAutofit fontScale="90000"/>
          </a:bodyPr>
          <a:lstStyle/>
          <a:p>
            <a:pPr rtl="1"/>
            <a:r>
              <a:rPr lang="fa-IR" b="1" dirty="0"/>
              <a:t>آموزش استفاده از رفرنس </a:t>
            </a:r>
            <a:r>
              <a:rPr lang="fa-IR" b="1" dirty="0" smtClean="0"/>
              <a:t>نویسی نرم افزار  </a:t>
            </a:r>
            <a:r>
              <a:rPr lang="en-US" b="1" dirty="0"/>
              <a:t>WORD</a:t>
            </a:r>
            <a:br>
              <a:rPr lang="en-US" b="1" dirty="0"/>
            </a:br>
            <a:endParaRPr lang="en-US" b="1" dirty="0"/>
          </a:p>
        </p:txBody>
      </p:sp>
      <p:sp>
        <p:nvSpPr>
          <p:cNvPr id="3" name="Subtitle 2"/>
          <p:cNvSpPr>
            <a:spLocks noGrp="1"/>
          </p:cNvSpPr>
          <p:nvPr>
            <p:ph type="subTitle" idx="1"/>
          </p:nvPr>
        </p:nvSpPr>
        <p:spPr/>
        <p:txBody>
          <a:bodyPr/>
          <a:lstStyle/>
          <a:p>
            <a:r>
              <a:rPr lang="fa-IR" dirty="0" smtClean="0"/>
              <a:t>تهیه و تنظیم محتوا :سرکار خانم مهوش کلهر </a:t>
            </a:r>
          </a:p>
          <a:p>
            <a:r>
              <a:rPr lang="fa-IR" dirty="0" smtClean="0"/>
              <a:t>برگزار کننده کارگاه :سرکار خانم پردیس بردی نشین </a:t>
            </a:r>
          </a:p>
          <a:p>
            <a:r>
              <a:rPr lang="fa-IR" dirty="0" smtClean="0"/>
              <a:t>سال 1402</a:t>
            </a:r>
            <a:endParaRPr lang="en-US" dirty="0"/>
          </a:p>
        </p:txBody>
      </p:sp>
      <p:pic>
        <p:nvPicPr>
          <p:cNvPr id="4" name="Picture 3"/>
          <p:cNvPicPr>
            <a:picLocks noChangeAspect="1"/>
          </p:cNvPicPr>
          <p:nvPr/>
        </p:nvPicPr>
        <p:blipFill>
          <a:blip r:embed="rId2"/>
          <a:stretch>
            <a:fillRect/>
          </a:stretch>
        </p:blipFill>
        <p:spPr>
          <a:xfrm>
            <a:off x="5856514" y="4872446"/>
            <a:ext cx="6335486" cy="1985554"/>
          </a:xfrm>
          <a:prstGeom prst="rect">
            <a:avLst/>
          </a:prstGeom>
        </p:spPr>
      </p:pic>
      <p:pic>
        <p:nvPicPr>
          <p:cNvPr id="5" name="Picture 4"/>
          <p:cNvPicPr>
            <a:picLocks noChangeAspect="1"/>
          </p:cNvPicPr>
          <p:nvPr/>
        </p:nvPicPr>
        <p:blipFill>
          <a:blip r:embed="rId3"/>
          <a:stretch>
            <a:fillRect/>
          </a:stretch>
        </p:blipFill>
        <p:spPr>
          <a:xfrm>
            <a:off x="1226956" y="3225597"/>
            <a:ext cx="2114550" cy="1628775"/>
          </a:xfrm>
          <a:prstGeom prst="rect">
            <a:avLst/>
          </a:prstGeom>
        </p:spPr>
      </p:pic>
      <p:pic>
        <p:nvPicPr>
          <p:cNvPr id="6" name="Picture 5"/>
          <p:cNvPicPr>
            <a:picLocks noChangeAspect="1"/>
          </p:cNvPicPr>
          <p:nvPr/>
        </p:nvPicPr>
        <p:blipFill>
          <a:blip r:embed="rId3"/>
          <a:stretch>
            <a:fillRect/>
          </a:stretch>
        </p:blipFill>
        <p:spPr>
          <a:xfrm>
            <a:off x="9782175" y="3243671"/>
            <a:ext cx="2114550" cy="1628775"/>
          </a:xfrm>
          <a:prstGeom prst="rect">
            <a:avLst/>
          </a:prstGeom>
        </p:spPr>
      </p:pic>
      <p:pic>
        <p:nvPicPr>
          <p:cNvPr id="7" name="Picture 6"/>
          <p:cNvPicPr>
            <a:picLocks noChangeAspect="1"/>
          </p:cNvPicPr>
          <p:nvPr/>
        </p:nvPicPr>
        <p:blipFill>
          <a:blip r:embed="rId3"/>
          <a:stretch>
            <a:fillRect/>
          </a:stretch>
        </p:blipFill>
        <p:spPr>
          <a:xfrm>
            <a:off x="8398328" y="1614896"/>
            <a:ext cx="2114550" cy="1628775"/>
          </a:xfrm>
          <a:prstGeom prst="rect">
            <a:avLst/>
          </a:prstGeom>
        </p:spPr>
      </p:pic>
      <p:pic>
        <p:nvPicPr>
          <p:cNvPr id="8" name="Picture 7"/>
          <p:cNvPicPr>
            <a:picLocks noChangeAspect="1"/>
          </p:cNvPicPr>
          <p:nvPr/>
        </p:nvPicPr>
        <p:blipFill>
          <a:blip r:embed="rId3"/>
          <a:stretch>
            <a:fillRect/>
          </a:stretch>
        </p:blipFill>
        <p:spPr>
          <a:xfrm>
            <a:off x="0" y="1568858"/>
            <a:ext cx="2114550" cy="1628775"/>
          </a:xfrm>
          <a:prstGeom prst="rect">
            <a:avLst/>
          </a:prstGeom>
        </p:spPr>
      </p:pic>
      <p:pic>
        <p:nvPicPr>
          <p:cNvPr id="10" name="Picture 9"/>
          <p:cNvPicPr>
            <a:picLocks noChangeAspect="1"/>
          </p:cNvPicPr>
          <p:nvPr/>
        </p:nvPicPr>
        <p:blipFill>
          <a:blip r:embed="rId3"/>
          <a:stretch>
            <a:fillRect/>
          </a:stretch>
        </p:blipFill>
        <p:spPr>
          <a:xfrm>
            <a:off x="4781754" y="1661478"/>
            <a:ext cx="1201036" cy="1225414"/>
          </a:xfrm>
          <a:prstGeom prst="rect">
            <a:avLst/>
          </a:prstGeom>
        </p:spPr>
      </p:pic>
      <p:pic>
        <p:nvPicPr>
          <p:cNvPr id="11" name="Picture 10"/>
          <p:cNvPicPr>
            <a:picLocks noChangeAspect="1"/>
          </p:cNvPicPr>
          <p:nvPr/>
        </p:nvPicPr>
        <p:blipFill>
          <a:blip r:embed="rId2"/>
          <a:stretch>
            <a:fillRect/>
          </a:stretch>
        </p:blipFill>
        <p:spPr>
          <a:xfrm>
            <a:off x="0" y="4826408"/>
            <a:ext cx="5856514" cy="2031592"/>
          </a:xfrm>
          <a:prstGeom prst="rect">
            <a:avLst/>
          </a:prstGeom>
        </p:spPr>
      </p:pic>
    </p:spTree>
    <p:extLst>
      <p:ext uri="{BB962C8B-B14F-4D97-AF65-F5344CB8AC3E}">
        <p14:creationId xmlns:p14="http://schemas.microsoft.com/office/powerpoint/2010/main" val="16374387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08090" y="182206"/>
            <a:ext cx="9144000" cy="1028409"/>
          </a:xfrm>
        </p:spPr>
        <p:txBody>
          <a:bodyPr>
            <a:normAutofit/>
          </a:bodyPr>
          <a:lstStyle/>
          <a:p>
            <a:pPr rtl="1"/>
            <a:r>
              <a:rPr lang="fa-IR" sz="2800" b="1" dirty="0" smtClean="0">
                <a:cs typeface="B Titr" panose="00000700000000000000" pitchFamily="2" charset="-78"/>
              </a:rPr>
              <a:t>آموزش استفاده از رفرنس نویسی </a:t>
            </a:r>
            <a:r>
              <a:rPr lang="en-US" sz="2800" b="1" dirty="0" smtClean="0">
                <a:cs typeface="B Titr" panose="00000700000000000000" pitchFamily="2" charset="-78"/>
              </a:rPr>
              <a:t>WORD</a:t>
            </a:r>
            <a:r>
              <a:rPr lang="fa-IR" sz="2000" b="1" dirty="0" smtClean="0">
                <a:cs typeface="B Nazanin" panose="00000400000000000000" pitchFamily="2" charset="-78"/>
              </a:rPr>
              <a:t/>
            </a:r>
            <a:br>
              <a:rPr lang="fa-IR" sz="2000" b="1" dirty="0" smtClean="0">
                <a:cs typeface="B Nazanin" panose="00000400000000000000" pitchFamily="2" charset="-78"/>
              </a:rPr>
            </a:br>
            <a:endParaRPr lang="en-US" sz="2000" b="1" dirty="0">
              <a:cs typeface="B Nazanin" panose="00000400000000000000" pitchFamily="2" charset="-78"/>
            </a:endParaRPr>
          </a:p>
        </p:txBody>
      </p:sp>
      <p:sp>
        <p:nvSpPr>
          <p:cNvPr id="3" name="Subtitle 2"/>
          <p:cNvSpPr>
            <a:spLocks noGrp="1"/>
          </p:cNvSpPr>
          <p:nvPr>
            <p:ph type="subTitle" idx="1"/>
          </p:nvPr>
        </p:nvSpPr>
        <p:spPr>
          <a:xfrm>
            <a:off x="1524000" y="1648496"/>
            <a:ext cx="9144000" cy="4958366"/>
          </a:xfrm>
        </p:spPr>
        <p:txBody>
          <a:bodyPr>
            <a:normAutofit/>
          </a:bodyPr>
          <a:lstStyle/>
          <a:p>
            <a:pPr algn="r" rtl="1"/>
            <a:r>
              <a:rPr lang="fa-IR" dirty="0" smtClean="0"/>
              <a:t>غیر از نرم افزار ورد، نرم افزارهای تخصصی دیگری نیز برای مرجع نویسی وجود دارد که  مهمترین آنها </a:t>
            </a:r>
            <a:r>
              <a:rPr lang="en-US" dirty="0" smtClean="0"/>
              <a:t>End Note </a:t>
            </a:r>
            <a:r>
              <a:rPr lang="fa-IR" dirty="0" smtClean="0"/>
              <a:t>و </a:t>
            </a:r>
            <a:r>
              <a:rPr lang="en-US" dirty="0" smtClean="0"/>
              <a:t>Reference Manager </a:t>
            </a:r>
            <a:r>
              <a:rPr lang="fa-IR" dirty="0" smtClean="0"/>
              <a:t>است که کار مرجع نویسی را خیلی راحت می کند، حتی به شما می گوید که کدام منبع را در داخل متن استفاده نکردید. خود نرم افزار هر جا را که لازم باشد، اول می آورد یا هر جا را که لازم باشد ایتالیک می کند. به این ترتیب به لیست رفرنس حرفه ای برای شما ایجاد می کند.</a:t>
            </a:r>
          </a:p>
          <a:p>
            <a:pPr algn="r" rtl="1"/>
            <a:endParaRPr lang="fa-IR" dirty="0" smtClean="0"/>
          </a:p>
          <a:p>
            <a:pPr algn="r" rtl="1"/>
            <a:r>
              <a:rPr lang="fa-IR" dirty="0" smtClean="0"/>
              <a:t>اطلاعات مربوط به این نرم افزارها را توی سایتشان می توانید پیدا کنید. نرم افزارهای فوق پولی هستند  و به همین دلیل در دسترس همه نیستند. اما نرم افزار ورد 2007 در دسترس همه هست. به همین دلیل، در این پست، مرجع نویسی با این نرم افزار توضیح داده می شود.</a:t>
            </a:r>
          </a:p>
          <a:p>
            <a:pPr algn="r" rtl="1"/>
            <a:endParaRPr lang="fa-IR" dirty="0" smtClean="0"/>
          </a:p>
          <a:p>
            <a:pPr algn="r" rtl="1"/>
            <a:r>
              <a:rPr lang="fa-IR" dirty="0" smtClean="0"/>
              <a:t> </a:t>
            </a:r>
          </a:p>
        </p:txBody>
      </p:sp>
    </p:spTree>
    <p:extLst>
      <p:ext uri="{BB962C8B-B14F-4D97-AF65-F5344CB8AC3E}">
        <p14:creationId xmlns:p14="http://schemas.microsoft.com/office/powerpoint/2010/main" val="381390975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r" rtl="1"/>
            <a:r>
              <a:rPr lang="fa-IR" sz="2800" dirty="0" smtClean="0">
                <a:cs typeface="B Nazanin" panose="00000400000000000000" pitchFamily="2" charset="-78"/>
              </a:rPr>
              <a:t/>
            </a:r>
            <a:br>
              <a:rPr lang="fa-IR" sz="2800" dirty="0" smtClean="0">
                <a:cs typeface="B Nazanin" panose="00000400000000000000" pitchFamily="2" charset="-78"/>
              </a:rPr>
            </a:br>
            <a:r>
              <a:rPr lang="fa-IR" sz="2800" b="1" dirty="0" smtClean="0">
                <a:cs typeface="B Nazanin" panose="00000400000000000000" pitchFamily="2" charset="-78"/>
              </a:rPr>
              <a:t>ششمین  </a:t>
            </a:r>
            <a:r>
              <a:rPr lang="en-US" sz="2800" b="1" dirty="0" smtClean="0">
                <a:cs typeface="B Nazanin" panose="00000400000000000000" pitchFamily="2" charset="-78"/>
              </a:rPr>
              <a:t>Tab </a:t>
            </a:r>
            <a:r>
              <a:rPr lang="fa-IR" sz="2800" b="1" dirty="0" smtClean="0">
                <a:cs typeface="B Nazanin" panose="00000400000000000000" pitchFamily="2" charset="-78"/>
              </a:rPr>
              <a:t>در قسمت بالای ورد 2016 و از سمت چپ، </a:t>
            </a:r>
            <a:r>
              <a:rPr lang="en-US" sz="2800" b="1" dirty="0" smtClean="0">
                <a:cs typeface="B Nazanin" panose="00000400000000000000" pitchFamily="2" charset="-78"/>
              </a:rPr>
              <a:t>References </a:t>
            </a:r>
            <a:r>
              <a:rPr lang="fa-IR" sz="2800" b="1" dirty="0" smtClean="0">
                <a:cs typeface="B Nazanin" panose="00000400000000000000" pitchFamily="2" charset="-78"/>
              </a:rPr>
              <a:t>است. هرجا که خواستید از یک رفرنس استفاده کنید، آنجا کلیک کنید، آنگاه از توی این تب، قسمت </a:t>
            </a:r>
            <a:r>
              <a:rPr lang="en-US" sz="2800" b="1" dirty="0" smtClean="0">
                <a:cs typeface="B Nazanin" panose="00000400000000000000" pitchFamily="2" charset="-78"/>
              </a:rPr>
              <a:t>Citation &amp; Bibliography </a:t>
            </a:r>
            <a:r>
              <a:rPr lang="fa-IR" sz="2800" b="1" dirty="0" smtClean="0">
                <a:cs typeface="B Nazanin" panose="00000400000000000000" pitchFamily="2" charset="-78"/>
              </a:rPr>
              <a:t>را انتخاب کنید</a:t>
            </a:r>
            <a:r>
              <a:rPr lang="fa-IR" sz="2800" dirty="0" smtClean="0">
                <a:cs typeface="B Nazanin" panose="00000400000000000000" pitchFamily="2" charset="-78"/>
              </a:rPr>
              <a:t/>
            </a:r>
            <a:br>
              <a:rPr lang="fa-IR" sz="2800" dirty="0" smtClean="0">
                <a:cs typeface="B Nazanin" panose="00000400000000000000" pitchFamily="2" charset="-78"/>
              </a:rPr>
            </a:br>
            <a:endParaRPr lang="en-US" sz="2800" dirty="0">
              <a:cs typeface="B Nazanin" panose="00000400000000000000" pitchFamily="2" charset="-78"/>
            </a:endParaRPr>
          </a:p>
        </p:txBody>
      </p:sp>
      <p:pic>
        <p:nvPicPr>
          <p:cNvPr id="4" name="Content Placeholder 3"/>
          <p:cNvPicPr>
            <a:picLocks noGrp="1" noChangeAspect="1"/>
          </p:cNvPicPr>
          <p:nvPr>
            <p:ph idx="1"/>
          </p:nvPr>
        </p:nvPicPr>
        <p:blipFill>
          <a:blip r:embed="rId2"/>
          <a:stretch>
            <a:fillRect/>
          </a:stretch>
        </p:blipFill>
        <p:spPr>
          <a:xfrm>
            <a:off x="838200" y="2724834"/>
            <a:ext cx="10515600" cy="2552920"/>
          </a:xfrm>
          <a:prstGeom prst="rect">
            <a:avLst/>
          </a:prstGeom>
        </p:spPr>
      </p:pic>
      <p:sp>
        <p:nvSpPr>
          <p:cNvPr id="7" name="Down Arrow 6"/>
          <p:cNvSpPr/>
          <p:nvPr/>
        </p:nvSpPr>
        <p:spPr>
          <a:xfrm>
            <a:off x="3541691" y="2021984"/>
            <a:ext cx="695459" cy="875763"/>
          </a:xfrm>
          <a:prstGeom prst="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scene3d>
              <a:camera prst="orthographicFront"/>
              <a:lightRig rig="soft" dir="t">
                <a:rot lat="0" lon="0" rev="15600000"/>
              </a:lightRig>
            </a:scene3d>
            <a:sp3d extrusionH="57150" prstMaterial="softEdge">
              <a:bevelT w="25400" h="38100"/>
            </a:sp3d>
          </a:bodyPr>
          <a:lstStyle/>
          <a:p>
            <a:pPr algn="ctr"/>
            <a:endParaRPr lang="en-US" b="1">
              <a:ln/>
              <a:solidFill>
                <a:schemeClr val="accent4"/>
              </a:solidFill>
            </a:endParaRPr>
          </a:p>
        </p:txBody>
      </p:sp>
    </p:spTree>
    <p:extLst>
      <p:ext uri="{BB962C8B-B14F-4D97-AF65-F5344CB8AC3E}">
        <p14:creationId xmlns:p14="http://schemas.microsoft.com/office/powerpoint/2010/main" val="39128830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fa-IR" sz="2400" b="1" dirty="0" smtClean="0">
                <a:cs typeface="B Nazanin" panose="00000400000000000000" pitchFamily="2" charset="-78"/>
              </a:rPr>
              <a:t>پنجره ای باز می شود که شما باید اطلاعات مربوطه را تکمیل کنید؛ این اطلاعات با توجه به اینکه منبع مجله، کتاب، سایت و یا کنفرانس است فرق می کند. اطلاعات را تکمیل کنید، آنگاه کلید </a:t>
            </a:r>
            <a:r>
              <a:rPr lang="en-US" sz="2400" b="1" dirty="0" smtClean="0">
                <a:cs typeface="B Nazanin" panose="00000400000000000000" pitchFamily="2" charset="-78"/>
              </a:rPr>
              <a:t>Ok </a:t>
            </a:r>
            <a:r>
              <a:rPr lang="fa-IR" sz="2400" b="1" dirty="0" smtClean="0">
                <a:cs typeface="B Nazanin" panose="00000400000000000000" pitchFamily="2" charset="-78"/>
              </a:rPr>
              <a:t>را انتخاب کنید. به این نمونه توجه کنید:</a:t>
            </a:r>
            <a:endParaRPr lang="en-US" sz="2400" b="1" dirty="0">
              <a:cs typeface="B Nazanin" panose="00000400000000000000" pitchFamily="2" charset="-78"/>
            </a:endParaRPr>
          </a:p>
        </p:txBody>
      </p:sp>
      <p:pic>
        <p:nvPicPr>
          <p:cNvPr id="4" name="Content Placeholder 3"/>
          <p:cNvPicPr>
            <a:picLocks noGrp="1" noChangeAspect="1"/>
          </p:cNvPicPr>
          <p:nvPr>
            <p:ph idx="1"/>
          </p:nvPr>
        </p:nvPicPr>
        <p:blipFill>
          <a:blip r:embed="rId2"/>
          <a:stretch>
            <a:fillRect/>
          </a:stretch>
        </p:blipFill>
        <p:spPr>
          <a:xfrm>
            <a:off x="1726379" y="1825625"/>
            <a:ext cx="8739241" cy="4351338"/>
          </a:xfrm>
          <a:prstGeom prst="rect">
            <a:avLst/>
          </a:prstGeom>
        </p:spPr>
      </p:pic>
    </p:spTree>
    <p:extLst>
      <p:ext uri="{BB962C8B-B14F-4D97-AF65-F5344CB8AC3E}">
        <p14:creationId xmlns:p14="http://schemas.microsoft.com/office/powerpoint/2010/main" val="26558612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r" rtl="1"/>
            <a:r>
              <a:rPr lang="fa-IR" sz="2400" b="1" dirty="0" smtClean="0">
                <a:cs typeface="B Nazanin" panose="00000400000000000000" pitchFamily="2" charset="-78"/>
              </a:rPr>
              <a:t>قسمت دیگر </a:t>
            </a:r>
            <a:r>
              <a:rPr lang="en-US" sz="2400" b="1" dirty="0" smtClean="0">
                <a:cs typeface="B Nazanin" panose="00000400000000000000" pitchFamily="2" charset="-78"/>
              </a:rPr>
              <a:t>Style </a:t>
            </a:r>
            <a:r>
              <a:rPr lang="fa-IR" sz="2400" b="1" dirty="0" smtClean="0">
                <a:cs typeface="B Nazanin" panose="00000400000000000000" pitchFamily="2" charset="-78"/>
              </a:rPr>
              <a:t>است؛ این قسمت شما مهمترین استانداردهای رفرنس نویسی را می توانید ببینید. </a:t>
            </a:r>
            <a:r>
              <a:rPr lang="en-US" sz="2400" b="1" dirty="0" smtClean="0">
                <a:cs typeface="B Nazanin" panose="00000400000000000000" pitchFamily="2" charset="-78"/>
              </a:rPr>
              <a:t>APA </a:t>
            </a:r>
            <a:r>
              <a:rPr lang="fa-IR" sz="2400" b="1" dirty="0" smtClean="0">
                <a:cs typeface="B Nazanin" panose="00000400000000000000" pitchFamily="2" charset="-78"/>
              </a:rPr>
              <a:t>یا همون انجمن روانشناسی آمریکا، </a:t>
            </a:r>
            <a:r>
              <a:rPr lang="en-US" sz="2400" b="1" dirty="0" smtClean="0">
                <a:cs typeface="B Nazanin" panose="00000400000000000000" pitchFamily="2" charset="-78"/>
              </a:rPr>
              <a:t>Chicago، ISO، MLA </a:t>
            </a:r>
            <a:r>
              <a:rPr lang="fa-IR" sz="2400" b="1" dirty="0" smtClean="0">
                <a:cs typeface="B Nazanin" panose="00000400000000000000" pitchFamily="2" charset="-78"/>
              </a:rPr>
              <a:t>و سایر انواع که فراخور نیاز، از هر کدام می توان استفاده کرد که ما در کارهای فارسی از شیکاگو و در مقالات انگلیسی از </a:t>
            </a:r>
            <a:r>
              <a:rPr lang="en-US" sz="2400" b="1" dirty="0" smtClean="0">
                <a:cs typeface="B Nazanin" panose="00000400000000000000" pitchFamily="2" charset="-78"/>
              </a:rPr>
              <a:t>APA </a:t>
            </a:r>
            <a:r>
              <a:rPr lang="fa-IR" sz="2400" b="1" dirty="0" smtClean="0">
                <a:cs typeface="B Nazanin" panose="00000400000000000000" pitchFamily="2" charset="-78"/>
              </a:rPr>
              <a:t>استفاده می کنیم. هر استایلی را که انتخاب کنید، فرمت اون استاندارد هم توی متن و هم در انتها خودبه خود تغییر می کند.</a:t>
            </a:r>
            <a:endParaRPr lang="en-US" sz="2400" b="1" dirty="0">
              <a:cs typeface="B Nazanin" panose="00000400000000000000" pitchFamily="2" charset="-78"/>
            </a:endParaRPr>
          </a:p>
        </p:txBody>
      </p:sp>
      <p:pic>
        <p:nvPicPr>
          <p:cNvPr id="5" name="Content Placeholder 4"/>
          <p:cNvPicPr>
            <a:picLocks noGrp="1" noChangeAspect="1"/>
          </p:cNvPicPr>
          <p:nvPr>
            <p:ph idx="1"/>
          </p:nvPr>
        </p:nvPicPr>
        <p:blipFill>
          <a:blip r:embed="rId2"/>
          <a:stretch>
            <a:fillRect/>
          </a:stretch>
        </p:blipFill>
        <p:spPr>
          <a:xfrm>
            <a:off x="4644198" y="1825625"/>
            <a:ext cx="2903603" cy="4351338"/>
          </a:xfrm>
          <a:prstGeom prst="rect">
            <a:avLst/>
          </a:prstGeom>
        </p:spPr>
      </p:pic>
    </p:spTree>
    <p:extLst>
      <p:ext uri="{BB962C8B-B14F-4D97-AF65-F5344CB8AC3E}">
        <p14:creationId xmlns:p14="http://schemas.microsoft.com/office/powerpoint/2010/main" val="279855377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09116" y="365125"/>
            <a:ext cx="7644684" cy="1325563"/>
          </a:xfrm>
        </p:spPr>
        <p:txBody>
          <a:bodyPr>
            <a:normAutofit/>
          </a:bodyPr>
          <a:lstStyle/>
          <a:p>
            <a:pPr algn="r" rtl="1"/>
            <a:r>
              <a:rPr lang="fa-IR" sz="2000" b="1" dirty="0" smtClean="0">
                <a:cs typeface="B Nazanin" panose="00000400000000000000" pitchFamily="2" charset="-78"/>
              </a:rPr>
              <a:t>اگر شما در قسمت </a:t>
            </a:r>
            <a:r>
              <a:rPr lang="en-US" sz="2000" b="1" dirty="0" smtClean="0">
                <a:cs typeface="B Nazanin" panose="00000400000000000000" pitchFamily="2" charset="-78"/>
              </a:rPr>
              <a:t>insert citation </a:t>
            </a:r>
            <a:r>
              <a:rPr lang="fa-IR" sz="2000" b="1" dirty="0" smtClean="0">
                <a:cs typeface="B Nazanin" panose="00000400000000000000" pitchFamily="2" charset="-78"/>
              </a:rPr>
              <a:t>را کلیک کنید درو گزینه زیر را مشاهده میکنید که گزینه</a:t>
            </a:r>
            <a:r>
              <a:rPr lang="en-US" sz="2000" b="1" dirty="0" smtClean="0">
                <a:cs typeface="B Nazanin" panose="00000400000000000000" pitchFamily="2" charset="-78"/>
              </a:rPr>
              <a:t>Add New Source.. </a:t>
            </a:r>
            <a:r>
              <a:rPr lang="fa-IR" sz="2000" b="1" dirty="0" smtClean="0">
                <a:cs typeface="B Nazanin" panose="00000400000000000000" pitchFamily="2" charset="-78"/>
              </a:rPr>
              <a:t> را میزنید و صفحه بعدی می اید که اطلاعات کتابشناختی را می نویسید </a:t>
            </a:r>
            <a:endParaRPr lang="en-US" sz="2000" b="1" dirty="0">
              <a:cs typeface="B Nazanin" panose="00000400000000000000" pitchFamily="2" charset="-78"/>
            </a:endParaRPr>
          </a:p>
        </p:txBody>
      </p:sp>
      <p:pic>
        <p:nvPicPr>
          <p:cNvPr id="4" name="Content Placeholder 3"/>
          <p:cNvPicPr>
            <a:picLocks noGrp="1" noChangeAspect="1"/>
          </p:cNvPicPr>
          <p:nvPr>
            <p:ph idx="1"/>
          </p:nvPr>
        </p:nvPicPr>
        <p:blipFill>
          <a:blip r:embed="rId2"/>
          <a:stretch>
            <a:fillRect/>
          </a:stretch>
        </p:blipFill>
        <p:spPr>
          <a:xfrm>
            <a:off x="108598" y="1027906"/>
            <a:ext cx="3600518" cy="3258355"/>
          </a:xfrm>
          <a:prstGeom prst="rect">
            <a:avLst/>
          </a:prstGeom>
        </p:spPr>
      </p:pic>
      <p:pic>
        <p:nvPicPr>
          <p:cNvPr id="5" name="Picture 4"/>
          <p:cNvPicPr>
            <a:picLocks noChangeAspect="1"/>
          </p:cNvPicPr>
          <p:nvPr/>
        </p:nvPicPr>
        <p:blipFill>
          <a:blip r:embed="rId3"/>
          <a:stretch>
            <a:fillRect/>
          </a:stretch>
        </p:blipFill>
        <p:spPr>
          <a:xfrm>
            <a:off x="3709117" y="2109800"/>
            <a:ext cx="7644684" cy="4352921"/>
          </a:xfrm>
          <a:prstGeom prst="rect">
            <a:avLst/>
          </a:prstGeom>
        </p:spPr>
      </p:pic>
      <p:sp>
        <p:nvSpPr>
          <p:cNvPr id="6" name="Right Arrow 5"/>
          <p:cNvSpPr/>
          <p:nvPr/>
        </p:nvSpPr>
        <p:spPr>
          <a:xfrm>
            <a:off x="3709116" y="2884868"/>
            <a:ext cx="2034861" cy="2266681"/>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dirty="0" smtClean="0">
                <a:solidFill>
                  <a:schemeClr val="tx1"/>
                </a:solidFill>
              </a:rPr>
              <a:t>در شکل مقابل اطلاعات کتاب شناختی را بنویسید </a:t>
            </a:r>
            <a:endParaRPr lang="en-US" dirty="0">
              <a:solidFill>
                <a:schemeClr val="tx1"/>
              </a:solidFill>
            </a:endParaRPr>
          </a:p>
        </p:txBody>
      </p:sp>
    </p:spTree>
    <p:extLst>
      <p:ext uri="{BB962C8B-B14F-4D97-AF65-F5344CB8AC3E}">
        <p14:creationId xmlns:p14="http://schemas.microsoft.com/office/powerpoint/2010/main" val="249117738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fa-IR" sz="2400" b="1" dirty="0" smtClean="0">
                <a:cs typeface="B Nazanin" panose="00000400000000000000" pitchFamily="2" charset="-78"/>
              </a:rPr>
              <a:t>بعد از اینکه اطلاعات کتابشناختی را نوشتید روی گزینه </a:t>
            </a:r>
            <a:r>
              <a:rPr lang="en-US" sz="2400" b="1" dirty="0" smtClean="0">
                <a:cs typeface="B Nazanin" panose="00000400000000000000" pitchFamily="2" charset="-78"/>
              </a:rPr>
              <a:t>Bibliography</a:t>
            </a:r>
            <a:r>
              <a:rPr lang="fa-IR" sz="2400" b="1" dirty="0" smtClean="0">
                <a:cs typeface="B Nazanin" panose="00000400000000000000" pitchFamily="2" charset="-78"/>
              </a:rPr>
              <a:t>کلیک کنید مثال زیر نوشته می شود براساس استایلی که انتخاب کردید مانند </a:t>
            </a:r>
            <a:r>
              <a:rPr lang="en-US" sz="2400" b="1" dirty="0" smtClean="0">
                <a:cs typeface="B Nazanin" panose="00000400000000000000" pitchFamily="2" charset="-78"/>
              </a:rPr>
              <a:t>APA</a:t>
            </a:r>
            <a:endParaRPr lang="en-US" sz="2400" b="1" dirty="0">
              <a:cs typeface="B Nazanin" panose="00000400000000000000" pitchFamily="2" charset="-78"/>
            </a:endParaRPr>
          </a:p>
        </p:txBody>
      </p:sp>
      <p:pic>
        <p:nvPicPr>
          <p:cNvPr id="4" name="Content Placeholder 3"/>
          <p:cNvPicPr>
            <a:picLocks noGrp="1" noChangeAspect="1"/>
          </p:cNvPicPr>
          <p:nvPr>
            <p:ph idx="1"/>
          </p:nvPr>
        </p:nvPicPr>
        <p:blipFill>
          <a:blip r:embed="rId2"/>
          <a:stretch>
            <a:fillRect/>
          </a:stretch>
        </p:blipFill>
        <p:spPr>
          <a:xfrm>
            <a:off x="2824162" y="2310606"/>
            <a:ext cx="6543675" cy="3381375"/>
          </a:xfrm>
          <a:prstGeom prst="rect">
            <a:avLst/>
          </a:prstGeom>
        </p:spPr>
      </p:pic>
    </p:spTree>
    <p:extLst>
      <p:ext uri="{BB962C8B-B14F-4D97-AF65-F5344CB8AC3E}">
        <p14:creationId xmlns:p14="http://schemas.microsoft.com/office/powerpoint/2010/main" val="381542569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fa-IR" sz="2400" b="1" dirty="0" smtClean="0"/>
              <a:t>در قسمت </a:t>
            </a:r>
            <a:r>
              <a:rPr lang="en-US" sz="2400" b="1" dirty="0" smtClean="0"/>
              <a:t>Manage Sources </a:t>
            </a:r>
            <a:r>
              <a:rPr lang="fa-IR" sz="2400" b="1" dirty="0" smtClean="0"/>
              <a:t>نیز می توانید ببینید که کدام رفرنسها تیک نخورده اند، یعنی توی متن استفاده نشده اند.</a:t>
            </a:r>
            <a:endParaRPr lang="en-US" sz="2400" b="1" dirty="0"/>
          </a:p>
        </p:txBody>
      </p:sp>
      <p:pic>
        <p:nvPicPr>
          <p:cNvPr id="4" name="Content Placeholder 3"/>
          <p:cNvPicPr>
            <a:picLocks noGrp="1" noChangeAspect="1"/>
          </p:cNvPicPr>
          <p:nvPr>
            <p:ph idx="1"/>
          </p:nvPr>
        </p:nvPicPr>
        <p:blipFill>
          <a:blip r:embed="rId2"/>
          <a:stretch>
            <a:fillRect/>
          </a:stretch>
        </p:blipFill>
        <p:spPr>
          <a:xfrm>
            <a:off x="634804" y="1770845"/>
            <a:ext cx="10458751" cy="5087155"/>
          </a:xfrm>
          <a:prstGeom prst="rect">
            <a:avLst/>
          </a:prstGeom>
        </p:spPr>
      </p:pic>
    </p:spTree>
    <p:extLst>
      <p:ext uri="{BB962C8B-B14F-4D97-AF65-F5344CB8AC3E}">
        <p14:creationId xmlns:p14="http://schemas.microsoft.com/office/powerpoint/2010/main" val="44697586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p:cNvPicPr>
            <a:picLocks noGrp="1" noChangeAspect="1"/>
          </p:cNvPicPr>
          <p:nvPr>
            <p:ph idx="1"/>
          </p:nvPr>
        </p:nvPicPr>
        <p:blipFill>
          <a:blip r:embed="rId2"/>
          <a:stretch>
            <a:fillRect/>
          </a:stretch>
        </p:blipFill>
        <p:spPr>
          <a:xfrm>
            <a:off x="2102260" y="1825625"/>
            <a:ext cx="7987479" cy="4351338"/>
          </a:xfrm>
          <a:prstGeom prst="rect">
            <a:avLst/>
          </a:prstGeom>
        </p:spPr>
      </p:pic>
    </p:spTree>
    <p:extLst>
      <p:ext uri="{BB962C8B-B14F-4D97-AF65-F5344CB8AC3E}">
        <p14:creationId xmlns:p14="http://schemas.microsoft.com/office/powerpoint/2010/main" val="104925139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49</TotalTime>
  <Words>403</Words>
  <Application>Microsoft Office PowerPoint</Application>
  <PresentationFormat>Widescreen</PresentationFormat>
  <Paragraphs>17</Paragraphs>
  <Slides>9</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9</vt:i4>
      </vt:variant>
    </vt:vector>
  </HeadingPairs>
  <TitlesOfParts>
    <vt:vector size="16" baseType="lpstr">
      <vt:lpstr>Arial</vt:lpstr>
      <vt:lpstr>B Nazanin</vt:lpstr>
      <vt:lpstr>B Titr</vt:lpstr>
      <vt:lpstr>Calibri</vt:lpstr>
      <vt:lpstr>Calibri Light</vt:lpstr>
      <vt:lpstr>Times New Roman</vt:lpstr>
      <vt:lpstr>Office Theme</vt:lpstr>
      <vt:lpstr>آموزش استفاده از رفرنس نویسی نرم افزار  WORD </vt:lpstr>
      <vt:lpstr>آموزش استفاده از رفرنس نویسی WORD </vt:lpstr>
      <vt:lpstr> ششمین  Tab در قسمت بالای ورد 2016 و از سمت چپ، References است. هرجا که خواستید از یک رفرنس استفاده کنید، آنجا کلیک کنید، آنگاه از توی این تب، قسمت Citation &amp; Bibliography را انتخاب کنید </vt:lpstr>
      <vt:lpstr>پنجره ای باز می شود که شما باید اطلاعات مربوطه را تکمیل کنید؛ این اطلاعات با توجه به اینکه منبع مجله، کتاب، سایت و یا کنفرانس است فرق می کند. اطلاعات را تکمیل کنید، آنگاه کلید Ok را انتخاب کنید. به این نمونه توجه کنید:</vt:lpstr>
      <vt:lpstr>قسمت دیگر Style است؛ این قسمت شما مهمترین استانداردهای رفرنس نویسی را می توانید ببینید. APA یا همون انجمن روانشناسی آمریکا، Chicago، ISO، MLA و سایر انواع که فراخور نیاز، از هر کدام می توان استفاده کرد که ما در کارهای فارسی از شیکاگو و در مقالات انگلیسی از APA استفاده می کنیم. هر استایلی را که انتخاب کنید، فرمت اون استاندارد هم توی متن و هم در انتها خودبه خود تغییر می کند.</vt:lpstr>
      <vt:lpstr>اگر شما در قسمت insert citation را کلیک کنید درو گزینه زیر را مشاهده میکنید که گزینهAdd New Source..  را میزنید و صفحه بعدی می اید که اطلاعات کتابشناختی را می نویسید </vt:lpstr>
      <vt:lpstr>بعد از اینکه اطلاعات کتابشناختی را نوشتید روی گزینه Bibliographyکلیک کنید مثال زیر نوشته می شود براساس استایلی که انتخاب کردید مانند APA</vt:lpstr>
      <vt:lpstr>در قسمت Manage Sources نیز می توانید ببینید که کدام رفرنسها تیک نخورده اند، یعنی توی متن استفاده نشده اند.</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استفاده از سیستم رفرنس نویسی در نرم افزار ورد</dc:title>
  <dc:creator>user</dc:creator>
  <cp:lastModifiedBy>site</cp:lastModifiedBy>
  <cp:revision>12</cp:revision>
  <dcterms:created xsi:type="dcterms:W3CDTF">2021-07-26T05:19:08Z</dcterms:created>
  <dcterms:modified xsi:type="dcterms:W3CDTF">2023-09-09T05:40:16Z</dcterms:modified>
</cp:coreProperties>
</file>